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9" r:id="rId2"/>
    <p:sldId id="274" r:id="rId3"/>
    <p:sldId id="260" r:id="rId4"/>
    <p:sldId id="306" r:id="rId5"/>
    <p:sldId id="287" r:id="rId6"/>
    <p:sldId id="305" r:id="rId7"/>
    <p:sldId id="307" r:id="rId8"/>
    <p:sldId id="261" r:id="rId9"/>
    <p:sldId id="290" r:id="rId10"/>
    <p:sldId id="262" r:id="rId11"/>
    <p:sldId id="291" r:id="rId12"/>
    <p:sldId id="263" r:id="rId13"/>
    <p:sldId id="266" r:id="rId14"/>
    <p:sldId id="264" r:id="rId15"/>
    <p:sldId id="276" r:id="rId16"/>
    <p:sldId id="267" r:id="rId17"/>
    <p:sldId id="294" r:id="rId18"/>
    <p:sldId id="300" r:id="rId19"/>
    <p:sldId id="301" r:id="rId20"/>
    <p:sldId id="308" r:id="rId21"/>
    <p:sldId id="303" r:id="rId22"/>
    <p:sldId id="302" r:id="rId23"/>
    <p:sldId id="304" r:id="rId24"/>
    <p:sldId id="309" r:id="rId25"/>
    <p:sldId id="310" r:id="rId26"/>
    <p:sldId id="311" r:id="rId27"/>
    <p:sldId id="312" r:id="rId28"/>
    <p:sldId id="313" r:id="rId29"/>
    <p:sldId id="314" r:id="rId30"/>
    <p:sldId id="315" r:id="rId31"/>
    <p:sldId id="316" r:id="rId32"/>
    <p:sldId id="317" r:id="rId33"/>
    <p:sldId id="318" r:id="rId34"/>
    <p:sldId id="272"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1322" autoAdjust="0"/>
    <p:restoredTop sz="94694" autoAdjust="0"/>
  </p:normalViewPr>
  <p:slideViewPr>
    <p:cSldViewPr>
      <p:cViewPr varScale="1">
        <p:scale>
          <a:sx n="93" d="100"/>
          <a:sy n="93" d="100"/>
        </p:scale>
        <p:origin x="200" y="80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14/1/22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8521322-EC31-0D49-B0CD-E25813AAD707}"/>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3624B527-7C3C-974A-81D1-5BD34934439D}"/>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14/1/22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89F372B8-2D54-2241-9852-8D87D186C25A}"/>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C449092-A599-2C4B-853A-8EC2847A0013}"/>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14/1/22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611F60AE-E88C-8B42-B405-EAC97D27D77E}"/>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14/1/22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F2BEEDD7-E361-CE44-B05E-D2EA08857301}"/>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14/1/22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14/1/22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14/1/22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5: Deployability</a:t>
            </a:r>
          </a:p>
        </p:txBody>
      </p:sp>
      <p:sp>
        <p:nvSpPr>
          <p:cNvPr id="3" name="Subtitle 2"/>
          <p:cNvSpPr>
            <a:spLocks noGrp="1"/>
          </p:cNvSpPr>
          <p:nvPr>
            <p:ph type="subTitle" idx="1"/>
          </p:nvPr>
        </p:nvSpPr>
        <p:spPr>
          <a:xfrm>
            <a:off x="685800" y="3886200"/>
            <a:ext cx="7772400" cy="2351112"/>
          </a:xfrm>
        </p:spPr>
        <p:txBody>
          <a:bodyPr>
            <a:normAutofit fontScale="92500" lnSpcReduction="10000"/>
          </a:bodyPr>
          <a:lstStyle/>
          <a:p>
            <a:r>
              <a:rPr lang="en-US" i="1" dirty="0"/>
              <a:t>From the day we arrive on the planet </a:t>
            </a:r>
            <a:br>
              <a:rPr lang="en-US" i="1" dirty="0"/>
            </a:br>
            <a:r>
              <a:rPr lang="en-US" i="1" dirty="0"/>
              <a:t>And blinking, step into the sun </a:t>
            </a:r>
            <a:br>
              <a:rPr lang="en-US" i="1" dirty="0"/>
            </a:br>
            <a:r>
              <a:rPr lang="en-US" i="1" dirty="0"/>
              <a:t>There’s more to be seen than can ever be seen </a:t>
            </a:r>
            <a:br>
              <a:rPr lang="en-US" i="1" dirty="0"/>
            </a:br>
            <a:r>
              <a:rPr lang="en-US" i="1" dirty="0"/>
              <a:t>More to do than can ever be done </a:t>
            </a:r>
            <a:br>
              <a:rPr lang="en-US" i="1" dirty="0"/>
            </a:br>
            <a:r>
              <a:rPr lang="en-US" dirty="0"/>
              <a:t>—</a:t>
            </a:r>
            <a:r>
              <a:rPr lang="en-US" i="1" dirty="0"/>
              <a:t>The Lion King </a:t>
            </a:r>
            <a:endParaRPr lang="en-US" dirty="0"/>
          </a:p>
          <a:p>
            <a:endParaRPr lang="en-AU"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Deployability Scenario</a:t>
            </a:r>
          </a:p>
        </p:txBody>
      </p:sp>
      <p:sp>
        <p:nvSpPr>
          <p:cNvPr id="3" name="Content Placeholder 2"/>
          <p:cNvSpPr>
            <a:spLocks noGrp="1"/>
          </p:cNvSpPr>
          <p:nvPr>
            <p:ph idx="1"/>
          </p:nvPr>
        </p:nvSpPr>
        <p:spPr/>
        <p:txBody>
          <a:bodyPr>
            <a:normAutofit lnSpcReduction="10000"/>
          </a:bodyPr>
          <a:lstStyle/>
          <a:p>
            <a:r>
              <a:rPr lang="en-US" i="1" dirty="0"/>
              <a:t>A new release of an authentication/ authorization service (which our product uses) is made available in the component marketplace and the product owner decides to incorporate this version into the release. The new service is tested and deployed to the production environment within 40 hours of elapsed time and no more than 120 person-hours of effort. The deployment introduces no defects and no SLA is violated.</a:t>
            </a:r>
            <a:r>
              <a:rPr lang="en-US" dirty="0"/>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70384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Sample Concrete Deployability Scenario</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8" name="Picture 7">
            <a:extLst>
              <a:ext uri="{FF2B5EF4-FFF2-40B4-BE49-F238E27FC236}">
                <a16:creationId xmlns:a16="http://schemas.microsoft.com/office/drawing/2014/main" id="{CDFBB0FC-C003-A347-9572-A54147A8B853}"/>
              </a:ext>
            </a:extLst>
          </p:cNvPr>
          <p:cNvPicPr>
            <a:picLocks noChangeAspect="1"/>
          </p:cNvPicPr>
          <p:nvPr/>
        </p:nvPicPr>
        <p:blipFill>
          <a:blip r:embed="rId2"/>
          <a:stretch>
            <a:fillRect/>
          </a:stretch>
        </p:blipFill>
        <p:spPr>
          <a:xfrm>
            <a:off x="0" y="1966273"/>
            <a:ext cx="9144000" cy="3478951"/>
          </a:xfrm>
          <a:prstGeom prst="rect">
            <a:avLst/>
          </a:prstGeom>
        </p:spPr>
      </p:pic>
    </p:spTree>
    <p:extLst>
      <p:ext uri="{BB962C8B-B14F-4D97-AF65-F5344CB8AC3E}">
        <p14:creationId xmlns:p14="http://schemas.microsoft.com/office/powerpoint/2010/main" val="11294023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Deployability Tactics</a:t>
            </a:r>
          </a:p>
        </p:txBody>
      </p:sp>
      <p:sp>
        <p:nvSpPr>
          <p:cNvPr id="3" name="Content Placeholder 2"/>
          <p:cNvSpPr>
            <a:spLocks noGrp="1"/>
          </p:cNvSpPr>
          <p:nvPr>
            <p:ph idx="1"/>
          </p:nvPr>
        </p:nvSpPr>
        <p:spPr/>
        <p:txBody>
          <a:bodyPr>
            <a:normAutofit/>
          </a:bodyPr>
          <a:lstStyle/>
          <a:p>
            <a:r>
              <a:rPr lang="en-US" dirty="0"/>
              <a:t>A deployment is catalyzed by the release of a new software or hardware element. </a:t>
            </a:r>
          </a:p>
          <a:p>
            <a:r>
              <a:rPr lang="en-US" dirty="0"/>
              <a:t>The deployment is successful if these new elements are deployed within acceptable time, cost, and </a:t>
            </a:r>
            <a:r>
              <a:rPr lang="en-US"/>
              <a:t>quality constraints. </a:t>
            </a:r>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778358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Deployability Tactics</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F3406380-ACE1-2640-8893-84BD0985C2E0}"/>
              </a:ext>
            </a:extLst>
          </p:cNvPr>
          <p:cNvPicPr>
            <a:picLocks noChangeAspect="1"/>
          </p:cNvPicPr>
          <p:nvPr/>
        </p:nvPicPr>
        <p:blipFill>
          <a:blip r:embed="rId2"/>
          <a:stretch>
            <a:fillRect/>
          </a:stretch>
        </p:blipFill>
        <p:spPr>
          <a:xfrm>
            <a:off x="1231900" y="2108200"/>
            <a:ext cx="6680200" cy="2641600"/>
          </a:xfrm>
          <a:prstGeom prst="rect">
            <a:avLst/>
          </a:prstGeom>
        </p:spPr>
      </p:pic>
    </p:spTree>
    <p:extLst>
      <p:ext uri="{BB962C8B-B14F-4D97-AF65-F5344CB8AC3E}">
        <p14:creationId xmlns:p14="http://schemas.microsoft.com/office/powerpoint/2010/main" val="2042988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Deployability Tactics</a:t>
            </a:r>
          </a:p>
        </p:txBody>
      </p:sp>
      <p:sp>
        <p:nvSpPr>
          <p:cNvPr id="4" name="Footer Placeholder 3"/>
          <p:cNvSpPr>
            <a:spLocks noGrp="1"/>
          </p:cNvSpPr>
          <p:nvPr>
            <p:ph type="ftr" sz="quarter" idx="11"/>
          </p:nvPr>
        </p:nvSpPr>
        <p:spPr>
          <a:xfrm>
            <a:off x="1403648" y="6448251"/>
            <a:ext cx="6336704" cy="365125"/>
          </a:xfrm>
        </p:spPr>
        <p:txBody>
          <a:bodyPr/>
          <a:lstStyle/>
          <a:p>
            <a:r>
              <a:rPr lang="en-AU" dirty="0"/>
              <a:t>© Len Bass, Paul Clements, Rick Kazman, distributed under Creative Commons Attribution License</a:t>
            </a:r>
          </a:p>
        </p:txBody>
      </p:sp>
      <p:pic>
        <p:nvPicPr>
          <p:cNvPr id="5" name="Picture 4">
            <a:extLst>
              <a:ext uri="{FF2B5EF4-FFF2-40B4-BE49-F238E27FC236}">
                <a16:creationId xmlns:a16="http://schemas.microsoft.com/office/drawing/2014/main" id="{FF7DDEA7-94F9-CC4F-9BCB-2DCD37A63763}"/>
              </a:ext>
            </a:extLst>
          </p:cNvPr>
          <p:cNvPicPr>
            <a:picLocks noChangeAspect="1"/>
          </p:cNvPicPr>
          <p:nvPr/>
        </p:nvPicPr>
        <p:blipFill>
          <a:blip r:embed="rId2"/>
          <a:stretch>
            <a:fillRect/>
          </a:stretch>
        </p:blipFill>
        <p:spPr>
          <a:xfrm>
            <a:off x="1022350" y="2079724"/>
            <a:ext cx="7099300" cy="3365500"/>
          </a:xfrm>
          <a:prstGeom prst="rect">
            <a:avLst/>
          </a:prstGeom>
        </p:spPr>
      </p:pic>
    </p:spTree>
    <p:extLst>
      <p:ext uri="{BB962C8B-B14F-4D97-AF65-F5344CB8AC3E}">
        <p14:creationId xmlns:p14="http://schemas.microsoft.com/office/powerpoint/2010/main" val="4266928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Manage Deployment Pipeline</a:t>
            </a:r>
          </a:p>
        </p:txBody>
      </p:sp>
      <p:sp>
        <p:nvSpPr>
          <p:cNvPr id="3" name="Content Placeholder 2"/>
          <p:cNvSpPr>
            <a:spLocks noGrp="1"/>
          </p:cNvSpPr>
          <p:nvPr>
            <p:ph idx="1"/>
          </p:nvPr>
        </p:nvSpPr>
        <p:spPr>
          <a:xfrm>
            <a:off x="457200" y="1268760"/>
            <a:ext cx="8229600" cy="5087590"/>
          </a:xfrm>
        </p:spPr>
        <p:txBody>
          <a:bodyPr>
            <a:normAutofit fontScale="77500" lnSpcReduction="20000"/>
          </a:bodyPr>
          <a:lstStyle/>
          <a:p>
            <a:pPr fontAlgn="auto"/>
            <a:r>
              <a:rPr lang="en-US" i="1" dirty="0"/>
              <a:t>Scale rollouts</a:t>
            </a:r>
            <a:r>
              <a:rPr lang="en-US" dirty="0"/>
              <a:t>. Rather than deploying to the entire user base, scaled rollouts deploy a new version of a service gradually, to subsets of the user population. By gradually releasing, the effects of new deployments can be monitored and measured and, if necessary, rolled back. </a:t>
            </a:r>
          </a:p>
          <a:p>
            <a:pPr fontAlgn="auto"/>
            <a:r>
              <a:rPr lang="en-US" i="1" dirty="0"/>
              <a:t>Roll back</a:t>
            </a:r>
            <a:r>
              <a:rPr lang="en-US" dirty="0"/>
              <a:t>. If it is discovered that a deployment has defects it can be “rolled back” to its prior state. Since deployments may involve multiple updates of multiple services, the rollback mechanism must be able to keep track of these, or reverse the consequences of any update, ideally in a fully automated fashion. </a:t>
            </a:r>
          </a:p>
          <a:p>
            <a:r>
              <a:rPr lang="en-US" i="1" dirty="0"/>
              <a:t>Script deployment commands</a:t>
            </a:r>
            <a:r>
              <a:rPr lang="en-US" dirty="0"/>
              <a:t>. Deployments are often complex and require many steps to be carried out and orchestrated precisely. For this reason, deployment is often scripted. </a:t>
            </a:r>
          </a:p>
          <a:p>
            <a:pPr fontAlgn="auto"/>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11429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Manage Deployed System</a:t>
            </a:r>
          </a:p>
        </p:txBody>
      </p:sp>
      <p:sp>
        <p:nvSpPr>
          <p:cNvPr id="3" name="Content Placeholder 2"/>
          <p:cNvSpPr>
            <a:spLocks noGrp="1"/>
          </p:cNvSpPr>
          <p:nvPr>
            <p:ph idx="1"/>
          </p:nvPr>
        </p:nvSpPr>
        <p:spPr>
          <a:xfrm>
            <a:off x="457200" y="1235893"/>
            <a:ext cx="8229600" cy="4857403"/>
          </a:xfrm>
        </p:spPr>
        <p:txBody>
          <a:bodyPr>
            <a:normAutofit fontScale="85000" lnSpcReduction="20000"/>
          </a:bodyPr>
          <a:lstStyle/>
          <a:p>
            <a:pPr fontAlgn="auto"/>
            <a:r>
              <a:rPr lang="en-US" i="1" dirty="0"/>
              <a:t>Manage service interactions</a:t>
            </a:r>
            <a:r>
              <a:rPr lang="en-US" dirty="0"/>
              <a:t>. This tactic accommodates simultaneous deployment of multiple versions of services. The interactions between services need to be mediated so that version incompatibilities are avoided. </a:t>
            </a:r>
          </a:p>
          <a:p>
            <a:pPr fontAlgn="auto"/>
            <a:r>
              <a:rPr lang="en-US" i="1" dirty="0"/>
              <a:t>Package dependencies</a:t>
            </a:r>
            <a:r>
              <a:rPr lang="en-US" dirty="0"/>
              <a:t>. This tactic packages an element with its dependencies so that they get deployed together and versions of the dependencies are consistent.</a:t>
            </a:r>
          </a:p>
          <a:p>
            <a:r>
              <a:rPr lang="en-US" i="1" dirty="0"/>
              <a:t>Feature toggle</a:t>
            </a:r>
            <a:r>
              <a:rPr lang="en-US" dirty="0"/>
              <a:t>. Issues may arise after deploying new features. For that reason, we often integrate a “kill switch” (feature toggle) for new features. This automatically disables a feature at runtime, without forcing a new deployment.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601889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2BB5C-D1AA-5A4C-91CD-694191BB4F7A}"/>
              </a:ext>
            </a:extLst>
          </p:cNvPr>
          <p:cNvSpPr>
            <a:spLocks noGrp="1"/>
          </p:cNvSpPr>
          <p:nvPr>
            <p:ph type="title"/>
          </p:nvPr>
        </p:nvSpPr>
        <p:spPr/>
        <p:txBody>
          <a:bodyPr>
            <a:normAutofit fontScale="90000"/>
          </a:bodyPr>
          <a:lstStyle/>
          <a:p>
            <a:r>
              <a:rPr lang="en-US" dirty="0"/>
              <a:t>Tactics-Based Questionnaire for Deployability </a:t>
            </a:r>
          </a:p>
        </p:txBody>
      </p:sp>
      <p:sp>
        <p:nvSpPr>
          <p:cNvPr id="4" name="Footer Placeholder 3">
            <a:extLst>
              <a:ext uri="{FF2B5EF4-FFF2-40B4-BE49-F238E27FC236}">
                <a16:creationId xmlns:a16="http://schemas.microsoft.com/office/drawing/2014/main" id="{E4D8F574-AFEC-4A4C-A080-053FD41FEA8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8" name="Picture 7">
            <a:extLst>
              <a:ext uri="{FF2B5EF4-FFF2-40B4-BE49-F238E27FC236}">
                <a16:creationId xmlns:a16="http://schemas.microsoft.com/office/drawing/2014/main" id="{C0FBD6EF-A7A6-B348-BE9E-C052DA6684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7624" y="1268760"/>
            <a:ext cx="6768752" cy="4332573"/>
          </a:xfrm>
          <a:prstGeom prst="rect">
            <a:avLst/>
          </a:prstGeom>
        </p:spPr>
      </p:pic>
      <p:pic>
        <p:nvPicPr>
          <p:cNvPr id="10" name="Picture 9">
            <a:extLst>
              <a:ext uri="{FF2B5EF4-FFF2-40B4-BE49-F238E27FC236}">
                <a16:creationId xmlns:a16="http://schemas.microsoft.com/office/drawing/2014/main" id="{799EB76D-1297-1E4A-88A6-DE49951845F3}"/>
              </a:ext>
            </a:extLst>
          </p:cNvPr>
          <p:cNvPicPr>
            <a:picLocks noChangeAspect="1"/>
          </p:cNvPicPr>
          <p:nvPr/>
        </p:nvPicPr>
        <p:blipFill>
          <a:blip r:embed="rId3"/>
          <a:stretch>
            <a:fillRect/>
          </a:stretch>
        </p:blipFill>
        <p:spPr>
          <a:xfrm>
            <a:off x="1331640" y="5601333"/>
            <a:ext cx="6264696" cy="1120142"/>
          </a:xfrm>
          <a:prstGeom prst="rect">
            <a:avLst/>
          </a:prstGeom>
        </p:spPr>
      </p:pic>
    </p:spTree>
    <p:extLst>
      <p:ext uri="{BB962C8B-B14F-4D97-AF65-F5344CB8AC3E}">
        <p14:creationId xmlns:p14="http://schemas.microsoft.com/office/powerpoint/2010/main" val="33935031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Microservice Pattern for Deployability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lnSpcReduction="20000"/>
          </a:bodyPr>
          <a:lstStyle/>
          <a:p>
            <a:r>
              <a:rPr lang="en-US" dirty="0"/>
              <a:t>The microservice architecture pattern structures the system as a collection of independently deployable services that communicate only via messages through service interfaces. </a:t>
            </a:r>
          </a:p>
          <a:p>
            <a:r>
              <a:rPr lang="en-US" dirty="0"/>
              <a:t>There is no other form of </a:t>
            </a:r>
            <a:r>
              <a:rPr lang="en-US" dirty="0" err="1"/>
              <a:t>interprocess</a:t>
            </a:r>
            <a:r>
              <a:rPr lang="en-US" dirty="0"/>
              <a:t> communication allowed. </a:t>
            </a:r>
          </a:p>
          <a:p>
            <a:r>
              <a:rPr lang="en-US" dirty="0"/>
              <a:t>Services are usually stateless, and (because they are developed by a relatively small team) are small—hence the term </a:t>
            </a:r>
            <a:r>
              <a:rPr lang="en-US" i="1" dirty="0"/>
              <a:t>microservice</a:t>
            </a:r>
            <a:r>
              <a:rPr lang="en-US" dirty="0"/>
              <a:t>. </a:t>
            </a:r>
          </a:p>
          <a:p>
            <a:r>
              <a:rPr lang="en-US" dirty="0"/>
              <a:t>Service dependencies are acyclic. An integral part of this pattern is a discovery service so that messages can be appropriately routed.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641646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Microservice Pattern Benefits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lnSpcReduction="20000"/>
          </a:bodyPr>
          <a:lstStyle/>
          <a:p>
            <a:r>
              <a:rPr lang="en-US" dirty="0"/>
              <a:t>Benefits: </a:t>
            </a:r>
          </a:p>
          <a:p>
            <a:pPr lvl="1"/>
            <a:r>
              <a:rPr lang="en-US" dirty="0"/>
              <a:t>Time to market is reduced. Since each service is small and independently deployable, a modification to a service can be deployed without coordinating with other teams and services. </a:t>
            </a:r>
          </a:p>
          <a:p>
            <a:pPr lvl="1"/>
            <a:r>
              <a:rPr lang="en-US" dirty="0"/>
              <a:t>Each team can make its own technology choices, as long as the technology choices support message passing. This reduces errors due to incompatibilities. </a:t>
            </a:r>
          </a:p>
          <a:p>
            <a:pPr lvl="1"/>
            <a:r>
              <a:rPr lang="en-US" dirty="0"/>
              <a:t>Services are more easily scaled than coarser-grained applications. Since each service is independent, dynamically adding instances of the service is straightforward. In this way, the supply of services can be more easily matched to the demand. </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465013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lstStyle/>
          <a:p>
            <a:r>
              <a:rPr lang="en-US" sz="3200" b="0" i="0" u="none" strike="noStrike" kern="1200" baseline="0" dirty="0">
                <a:solidFill>
                  <a:schemeClr val="tx1"/>
                </a:solidFill>
                <a:latin typeface="+mn-lt"/>
                <a:ea typeface="+mn-ea"/>
                <a:cs typeface="+mn-cs"/>
              </a:rPr>
              <a:t>What is Deployability?</a:t>
            </a:r>
          </a:p>
          <a:p>
            <a:r>
              <a:rPr lang="en-US" sz="3200" b="0" i="0" u="none" strike="noStrike" kern="1200" baseline="0" dirty="0">
                <a:solidFill>
                  <a:schemeClr val="tx1"/>
                </a:solidFill>
                <a:latin typeface="+mn-lt"/>
                <a:ea typeface="+mn-ea"/>
                <a:cs typeface="+mn-cs"/>
              </a:rPr>
              <a:t>Deployability General Scenario</a:t>
            </a:r>
          </a:p>
          <a:p>
            <a:r>
              <a:rPr lang="en-US" sz="3200" b="0" i="0" u="none" strike="noStrike" kern="1200" baseline="0" dirty="0">
                <a:solidFill>
                  <a:schemeClr val="tx1"/>
                </a:solidFill>
                <a:latin typeface="+mn-lt"/>
                <a:ea typeface="+mn-ea"/>
                <a:cs typeface="+mn-cs"/>
              </a:rPr>
              <a:t>Tactics for Deployability</a:t>
            </a:r>
          </a:p>
          <a:p>
            <a:r>
              <a:rPr lang="en-US" dirty="0"/>
              <a:t>Tactics-Based Questionnaire for Deployability </a:t>
            </a:r>
          </a:p>
          <a:p>
            <a:r>
              <a:rPr lang="en-US" dirty="0"/>
              <a:t>Patterns for Deployability</a:t>
            </a:r>
          </a:p>
          <a:p>
            <a:r>
              <a:rPr lang="en-US" sz="3200" b="0" i="0" u="none" strike="noStrike" kern="1200" baseline="0" dirty="0">
                <a:solidFill>
                  <a:schemeClr val="tx1"/>
                </a:solidFill>
                <a:latin typeface="+mn-lt"/>
                <a:ea typeface="+mn-ea"/>
                <a:cs typeface="+mn-cs"/>
              </a:rPr>
              <a:t>Summary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66861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Microservice Pattern Tradeoffs</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70000" lnSpcReduction="20000"/>
          </a:bodyPr>
          <a:lstStyle/>
          <a:p>
            <a:r>
              <a:rPr lang="en-US" dirty="0"/>
              <a:t>Tradeoffs: </a:t>
            </a:r>
          </a:p>
          <a:p>
            <a:pPr lvl="1"/>
            <a:r>
              <a:rPr lang="en-US" dirty="0"/>
              <a:t>Overhead is increased, because all communication among services occurs via messages across a network. Furthermore, because of the dynamic nature of microservices, discovery services are heavily used, adding overhead. </a:t>
            </a:r>
            <a:endParaRPr lang="en-US" sz="400" dirty="0"/>
          </a:p>
          <a:p>
            <a:pPr lvl="1"/>
            <a:r>
              <a:rPr lang="en-US" dirty="0"/>
              <a:t>Microservices are less suitable for complex transactions because of the difficulty of synchronization. </a:t>
            </a:r>
            <a:endParaRPr lang="en-US" sz="400" dirty="0"/>
          </a:p>
          <a:p>
            <a:pPr lvl="1"/>
            <a:r>
              <a:rPr lang="en-US" dirty="0"/>
              <a:t>The freedom for every team to choose its own technology comes at a cost—the organization must maintain all those technologies and the required experience base. </a:t>
            </a:r>
            <a:endParaRPr lang="en-US" sz="400" dirty="0"/>
          </a:p>
          <a:p>
            <a:pPr lvl="1"/>
            <a:r>
              <a:rPr lang="en-US" dirty="0"/>
              <a:t>Intellectual control of the total system may be difficult because of the large numbers of microservices. </a:t>
            </a:r>
            <a:endParaRPr lang="en-US" sz="400" dirty="0"/>
          </a:p>
          <a:p>
            <a:pPr lvl="1"/>
            <a:r>
              <a:rPr lang="en-US" dirty="0"/>
              <a:t>Designing the services to have appropriate responsibilities and an appropriate level of granularity is a formidable design task. </a:t>
            </a:r>
            <a:endParaRPr lang="en-US" sz="400" dirty="0"/>
          </a:p>
          <a:p>
            <a:pPr lvl="1"/>
            <a:r>
              <a:rPr lang="en-US" dirty="0"/>
              <a:t>To achieve the ability to deploy versions independently, the architecture of the services must be designed to allow for that deployment strategy. </a:t>
            </a:r>
            <a:endParaRPr lang="en-US" sz="400" dirty="0"/>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2657116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Patterns for Complete Replacement of Services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You often need to replace all N running instances of a service with no reduction in QoS to the clients of the service; there must always be </a:t>
            </a:r>
            <a:r>
              <a:rPr lang="en-US" i="1" dirty="0"/>
              <a:t>N </a:t>
            </a:r>
            <a:r>
              <a:rPr lang="en-US" dirty="0"/>
              <a:t>instances of the service running. </a:t>
            </a:r>
          </a:p>
          <a:p>
            <a:r>
              <a:rPr lang="en-US" dirty="0"/>
              <a:t>Two patterns for complete replacement are possible, both of which are realizations of the scale rollouts tactic: </a:t>
            </a:r>
            <a:r>
              <a:rPr lang="en-US" i="1" dirty="0"/>
              <a:t>blue/green </a:t>
            </a:r>
            <a:r>
              <a:rPr lang="en-US" dirty="0"/>
              <a:t>and </a:t>
            </a:r>
            <a:r>
              <a:rPr lang="en-US" i="1" dirty="0"/>
              <a:t>rolling upgrade</a:t>
            </a:r>
            <a:r>
              <a:rPr lang="en-US" dirty="0"/>
              <a:t>.</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180704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Blue/Green Pattern</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lnSpcReduction="20000"/>
          </a:bodyPr>
          <a:lstStyle/>
          <a:p>
            <a:r>
              <a:rPr lang="en-US" dirty="0"/>
              <a:t>In a blue/green deployment, </a:t>
            </a:r>
            <a:r>
              <a:rPr lang="en-US" i="1" dirty="0"/>
              <a:t>N </a:t>
            </a:r>
            <a:r>
              <a:rPr lang="en-US" dirty="0"/>
              <a:t>new instances of a Service A are created (the green instances). </a:t>
            </a:r>
          </a:p>
          <a:p>
            <a:r>
              <a:rPr lang="en-US" dirty="0"/>
              <a:t>After the </a:t>
            </a:r>
            <a:r>
              <a:rPr lang="en-US" i="1" dirty="0"/>
              <a:t>N </a:t>
            </a:r>
            <a:r>
              <a:rPr lang="en-US" dirty="0"/>
              <a:t>instances of new Service A are installed, the DNS server or discovery service is changed to point to the new version. </a:t>
            </a:r>
          </a:p>
          <a:p>
            <a:r>
              <a:rPr lang="en-US" dirty="0"/>
              <a:t>Once it is determined that the new instances are working satisfactorily, then and only then are the </a:t>
            </a:r>
            <a:r>
              <a:rPr lang="en-US" i="1" dirty="0"/>
              <a:t>N </a:t>
            </a:r>
            <a:r>
              <a:rPr lang="en-US" dirty="0"/>
              <a:t>instances of original Service A removed. </a:t>
            </a:r>
          </a:p>
          <a:p>
            <a:r>
              <a:rPr lang="en-US" dirty="0"/>
              <a:t>Before this cutoff point, if a problem is found in the new version, it is a simple matter of switching back to the original (the blue services) with little or no interruption. </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6675774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6E3F1-91FB-5049-B528-205917E24F31}"/>
              </a:ext>
            </a:extLst>
          </p:cNvPr>
          <p:cNvSpPr>
            <a:spLocks noGrp="1"/>
          </p:cNvSpPr>
          <p:nvPr>
            <p:ph type="title"/>
          </p:nvPr>
        </p:nvSpPr>
        <p:spPr/>
        <p:txBody>
          <a:bodyPr>
            <a:normAutofit/>
          </a:bodyPr>
          <a:lstStyle/>
          <a:p>
            <a:r>
              <a:rPr lang="en-US" dirty="0"/>
              <a:t>Rolling Upgrade Pattern</a:t>
            </a:r>
          </a:p>
        </p:txBody>
      </p:sp>
      <p:sp>
        <p:nvSpPr>
          <p:cNvPr id="3" name="Content Placeholder 2">
            <a:extLst>
              <a:ext uri="{FF2B5EF4-FFF2-40B4-BE49-F238E27FC236}">
                <a16:creationId xmlns:a16="http://schemas.microsoft.com/office/drawing/2014/main" id="{36F7968A-20A5-7D4A-BD3D-3271FFB9CE9E}"/>
              </a:ext>
            </a:extLst>
          </p:cNvPr>
          <p:cNvSpPr>
            <a:spLocks noGrp="1"/>
          </p:cNvSpPr>
          <p:nvPr>
            <p:ph idx="1"/>
          </p:nvPr>
        </p:nvSpPr>
        <p:spPr/>
        <p:txBody>
          <a:bodyPr>
            <a:normAutofit fontScale="85000" lnSpcReduction="10000"/>
          </a:bodyPr>
          <a:lstStyle/>
          <a:p>
            <a:r>
              <a:rPr lang="en-US" dirty="0"/>
              <a:t>A rolling upgrade replaces instances of Service A with instances of the new version one at a time (or a small fraction at a time). The steps of the rolling upgrade are as follows: </a:t>
            </a:r>
          </a:p>
          <a:p>
            <a:pPr lvl="1"/>
            <a:r>
              <a:rPr lang="en-US" dirty="0"/>
              <a:t>Allocate resources for a new instance of Service A. </a:t>
            </a:r>
          </a:p>
          <a:p>
            <a:pPr lvl="1"/>
            <a:r>
              <a:rPr lang="en-US" dirty="0"/>
              <a:t>Install and register the new version of Service A. </a:t>
            </a:r>
          </a:p>
          <a:p>
            <a:pPr lvl="1"/>
            <a:r>
              <a:rPr lang="en-US" dirty="0"/>
              <a:t>Begin to direct requests to the new version of Service A. </a:t>
            </a:r>
          </a:p>
          <a:p>
            <a:pPr lvl="1"/>
            <a:r>
              <a:rPr lang="en-US" dirty="0"/>
              <a:t>Choose an instance of the old Service A, allow it to complete any active processing, </a:t>
            </a:r>
          </a:p>
          <a:p>
            <a:pPr lvl="1"/>
            <a:r>
              <a:rPr lang="en-US" dirty="0"/>
              <a:t>Destroy that instance. </a:t>
            </a:r>
          </a:p>
          <a:p>
            <a:pPr lvl="1"/>
            <a:r>
              <a:rPr lang="en-US" dirty="0"/>
              <a:t>Repeat the preceding steps until all instances of the old version have been replaced. </a:t>
            </a:r>
          </a:p>
          <a:p>
            <a:endParaRPr lang="en-US" dirty="0"/>
          </a:p>
        </p:txBody>
      </p:sp>
      <p:sp>
        <p:nvSpPr>
          <p:cNvPr id="4" name="Footer Placeholder 3">
            <a:extLst>
              <a:ext uri="{FF2B5EF4-FFF2-40B4-BE49-F238E27FC236}">
                <a16:creationId xmlns:a16="http://schemas.microsoft.com/office/drawing/2014/main" id="{158504C9-AB7C-9A41-8E26-E745547453C9}"/>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62833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fontScale="90000"/>
          </a:bodyPr>
          <a:lstStyle/>
          <a:p>
            <a:r>
              <a:rPr lang="en-US" dirty="0"/>
              <a:t>Complete Replacement of Services Patterns Benefits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a:bodyPr>
          <a:lstStyle/>
          <a:p>
            <a:r>
              <a:rPr lang="en-US" dirty="0"/>
              <a:t>The benefit of these patterns is the ability to completely replace deployed versions of services without having to take the system out of service, thus increasing the system’s availability. </a:t>
            </a:r>
          </a:p>
          <a:p>
            <a:pPr marL="0" indent="0" fontAlgn="auto">
              <a:buNone/>
            </a:pPr>
            <a:endParaRPr lang="en-US" dirty="0"/>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8780002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fontScale="90000"/>
          </a:bodyPr>
          <a:lstStyle/>
          <a:p>
            <a:r>
              <a:rPr lang="en-US" dirty="0"/>
              <a:t>Complete Replacement of Services Patterns Tradeoffs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fontScale="85000" lnSpcReduction="20000"/>
          </a:bodyPr>
          <a:lstStyle/>
          <a:p>
            <a:r>
              <a:rPr lang="en-US" dirty="0"/>
              <a:t>The peak resource utilization for a blue/green approach is 2</a:t>
            </a:r>
            <a:r>
              <a:rPr lang="en-US" i="1" dirty="0"/>
              <a:t>N </a:t>
            </a:r>
            <a:r>
              <a:rPr lang="en-US" dirty="0"/>
              <a:t>instances, whereas the peak utilization for a rolling upgrade is </a:t>
            </a:r>
            <a:r>
              <a:rPr lang="en-US" i="1" dirty="0"/>
              <a:t>N </a:t>
            </a:r>
            <a:r>
              <a:rPr lang="en-US" dirty="0"/>
              <a:t>+ 1 instances. In either case, resources to host these instances must be procured. With the widespread adoption of cloud computing, this tradeoff is less compelling but still present. </a:t>
            </a:r>
          </a:p>
          <a:p>
            <a:r>
              <a:rPr lang="en-US" dirty="0"/>
              <a:t>Suppose there is an error in the new Service A. If you are using blue/green deployment, by the time you discover the error, all of the original instances may have been deleted and rolling back to the old version could take considerable time. In contrast, a rolling upgrade may allow you to discover an error in the new version of the service while instances of the old version are still available.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256980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3033-65F7-0E42-863D-7A3C055E4B49}"/>
              </a:ext>
            </a:extLst>
          </p:cNvPr>
          <p:cNvSpPr>
            <a:spLocks noGrp="1"/>
          </p:cNvSpPr>
          <p:nvPr>
            <p:ph type="title"/>
          </p:nvPr>
        </p:nvSpPr>
        <p:spPr/>
        <p:txBody>
          <a:bodyPr>
            <a:normAutofit fontScale="90000"/>
          </a:bodyPr>
          <a:lstStyle/>
          <a:p>
            <a:r>
              <a:rPr lang="en-US" dirty="0"/>
              <a:t>Complete Replacement of Services Patterns Tradeoffs</a:t>
            </a:r>
          </a:p>
        </p:txBody>
      </p:sp>
      <p:sp>
        <p:nvSpPr>
          <p:cNvPr id="3" name="Content Placeholder 2">
            <a:extLst>
              <a:ext uri="{FF2B5EF4-FFF2-40B4-BE49-F238E27FC236}">
                <a16:creationId xmlns:a16="http://schemas.microsoft.com/office/drawing/2014/main" id="{7EC0D673-F563-E449-A3A8-CCC2F61A3CCB}"/>
              </a:ext>
            </a:extLst>
          </p:cNvPr>
          <p:cNvSpPr>
            <a:spLocks noGrp="1"/>
          </p:cNvSpPr>
          <p:nvPr>
            <p:ph idx="1"/>
          </p:nvPr>
        </p:nvSpPr>
        <p:spPr/>
        <p:txBody>
          <a:bodyPr>
            <a:normAutofit fontScale="77500" lnSpcReduction="20000"/>
          </a:bodyPr>
          <a:lstStyle/>
          <a:p>
            <a:r>
              <a:rPr lang="en-US" dirty="0"/>
              <a:t>If employ blue/green deployment, then at any time a client is either using new version or the old version. If you are using rolling upgrade, both versions are simultaneously active. This introduces two potential problems:</a:t>
            </a:r>
          </a:p>
          <a:p>
            <a:pPr lvl="1"/>
            <a:r>
              <a:rPr lang="en-US" i="1" dirty="0"/>
              <a:t>Temporal inconsistency</a:t>
            </a:r>
            <a:r>
              <a:rPr lang="en-US" dirty="0"/>
              <a:t>. In a sequence of requests by Client C to Service A, some may be served by the old version of the service and some may be served by the new version. If the versions behave differently, this may cause Client C to produce erroneous, or at least inconsistent, results. (This can be prevented by using the manage service interactions tactic.) </a:t>
            </a:r>
          </a:p>
          <a:p>
            <a:pPr lvl="1"/>
            <a:r>
              <a:rPr lang="en-US" i="1" dirty="0"/>
              <a:t>Interface mismatch</a:t>
            </a:r>
            <a:r>
              <a:rPr lang="en-US" dirty="0"/>
              <a:t>. If the interface to the new version of Service A is different from the old version, then invocations by clients that have not been updated to reflect the new interface will produce unpredictable results. This can be prevented by extending (but not modifying) the existing interface, and using the mediator pattern (see Chapter 7) to translate interface. </a:t>
            </a:r>
          </a:p>
        </p:txBody>
      </p:sp>
      <p:sp>
        <p:nvSpPr>
          <p:cNvPr id="4" name="Footer Placeholder 3">
            <a:extLst>
              <a:ext uri="{FF2B5EF4-FFF2-40B4-BE49-F238E27FC236}">
                <a16:creationId xmlns:a16="http://schemas.microsoft.com/office/drawing/2014/main" id="{ED58A2F6-611E-7548-B979-6D74AF3E41A3}"/>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5463195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fontScale="90000"/>
          </a:bodyPr>
          <a:lstStyle/>
          <a:p>
            <a:r>
              <a:rPr lang="en-US" dirty="0"/>
              <a:t>Patterns for Partial Replacement of Services </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Sometimes changing all instances of a service is undesirable. </a:t>
            </a:r>
          </a:p>
          <a:p>
            <a:r>
              <a:rPr lang="en-US" dirty="0"/>
              <a:t>Partial-deployment patterns aim at providing multiple versions of a service simultaneously for different user groups. </a:t>
            </a:r>
          </a:p>
          <a:p>
            <a:r>
              <a:rPr lang="en-US" dirty="0"/>
              <a:t>They are used for purposes such as quality control (canary testing) and marketing tests (A/B testing).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337082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Canary Testing</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lnSpcReduction="10000"/>
          </a:bodyPr>
          <a:lstStyle/>
          <a:p>
            <a:r>
              <a:rPr lang="en-US" dirty="0"/>
              <a:t>Before rolling out a new release, it is prudent to test it in the production environment, but with a limited set of users. Canary testing designates a small set of users who will test the new release. </a:t>
            </a:r>
          </a:p>
          <a:p>
            <a:r>
              <a:rPr lang="en-US" dirty="0"/>
              <a:t>These "canary" users are routed to the appropriate version of a service. After testing is complete, users are all directed to either the new version or the old version, and instances of the deprecated version are destroyed. </a:t>
            </a:r>
          </a:p>
          <a:p>
            <a:r>
              <a:rPr lang="en-US" dirty="0"/>
              <a:t>Rolling upgrade or blue/green deployment could be used to deploy the new version.</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9053097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Benefits of Canary Testing</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fontScale="92500" lnSpcReduction="10000"/>
          </a:bodyPr>
          <a:lstStyle/>
          <a:p>
            <a:pPr fontAlgn="auto"/>
            <a:r>
              <a:rPr lang="en-US" dirty="0"/>
              <a:t>Canary testing allows real users to “bang on” the software in ways that simulated testing cannot. This allows the organization deploying the service to collect “in use” data and perform controlled experiments with relatively low risk. </a:t>
            </a:r>
          </a:p>
          <a:p>
            <a:pPr fontAlgn="auto"/>
            <a:r>
              <a:rPr lang="en-US" dirty="0"/>
              <a:t>Canary testing incurs minimal additional development costs, because the system being tested is on a path to production anyway. </a:t>
            </a:r>
          </a:p>
          <a:p>
            <a:pPr fontAlgn="auto"/>
            <a:r>
              <a:rPr lang="en-US" dirty="0"/>
              <a:t>Canary testing minimizes the number of users who may be exposed to a serious defect in the new system.</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7999912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Deployability?</a:t>
            </a:r>
          </a:p>
        </p:txBody>
      </p:sp>
      <p:sp>
        <p:nvSpPr>
          <p:cNvPr id="3" name="Content Placeholder 2"/>
          <p:cNvSpPr>
            <a:spLocks noGrp="1"/>
          </p:cNvSpPr>
          <p:nvPr>
            <p:ph idx="1"/>
          </p:nvPr>
        </p:nvSpPr>
        <p:spPr/>
        <p:txBody>
          <a:bodyPr>
            <a:normAutofit fontScale="92500" lnSpcReduction="10000"/>
          </a:bodyPr>
          <a:lstStyle/>
          <a:p>
            <a:r>
              <a:rPr lang="en-US" i="1" dirty="0"/>
              <a:t>Deployability </a:t>
            </a:r>
            <a:r>
              <a:rPr lang="en-US" dirty="0"/>
              <a:t>refers to a property of software indicating that it may be deployed—allocated to an environment for execution—within a predictable and acceptable amount of time and effort. </a:t>
            </a:r>
          </a:p>
          <a:p>
            <a:r>
              <a:rPr lang="en-US" dirty="0"/>
              <a:t>Deployment is a process that starts with coding and ends with real users interacting with the system in a production environment. </a:t>
            </a:r>
          </a:p>
          <a:p>
            <a:r>
              <a:rPr lang="en-US" dirty="0"/>
              <a:t>If this process is fully automated—that is, if there is no human intervention—then it is called </a:t>
            </a:r>
            <a:r>
              <a:rPr lang="en-US" i="1" dirty="0"/>
              <a:t>continuous deployment</a:t>
            </a:r>
            <a:r>
              <a:rPr lang="en-US" dirty="0"/>
              <a:t>. </a:t>
            </a:r>
          </a:p>
          <a:p>
            <a:endParaRPr lang="en-US" dirty="0"/>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1381734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Tradeoffs of Canary Testing</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pPr fontAlgn="auto"/>
            <a:r>
              <a:rPr lang="en-US" dirty="0"/>
              <a:t>Canary testing requires additional up-front planning and resources, and a strategy for evaluating the results of the tests needs to be formulated. </a:t>
            </a:r>
          </a:p>
          <a:p>
            <a:pPr fontAlgn="auto"/>
            <a:r>
              <a:rPr lang="en-US" dirty="0"/>
              <a:t>If canary testing is aimed at power users, those users have to be identified and the new version routed to them.</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5651702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A/B Testing</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r>
              <a:rPr lang="en-US" dirty="0"/>
              <a:t>A/B testing is used by marketers to perform an experiment with real users to determine which of several alternatives yields the best business results. A small number of users receive a different treatment from other users. </a:t>
            </a:r>
          </a:p>
          <a:p>
            <a:r>
              <a:rPr lang="en-US" dirty="0"/>
              <a:t>The “winner” would be kept, the “loser” discarded, and another contender designed and deployed. </a:t>
            </a:r>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0859963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Benefits of A/B Testing</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pPr fontAlgn="auto"/>
            <a:r>
              <a:rPr lang="en-US" dirty="0"/>
              <a:t>A/B testing allows marketing and product development teams to run experiments on, and collect data from, real users. </a:t>
            </a:r>
          </a:p>
          <a:p>
            <a:pPr fontAlgn="auto"/>
            <a:r>
              <a:rPr lang="en-US" dirty="0"/>
              <a:t>A/B testing can allow for targeting of users based on an arbitrary set of characteristics.</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011091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3601-B712-1E47-8565-88BAE8709054}"/>
              </a:ext>
            </a:extLst>
          </p:cNvPr>
          <p:cNvSpPr>
            <a:spLocks noGrp="1"/>
          </p:cNvSpPr>
          <p:nvPr>
            <p:ph type="title"/>
          </p:nvPr>
        </p:nvSpPr>
        <p:spPr/>
        <p:txBody>
          <a:bodyPr>
            <a:normAutofit/>
          </a:bodyPr>
          <a:lstStyle/>
          <a:p>
            <a:r>
              <a:rPr lang="en-US" dirty="0"/>
              <a:t>Tradeoffs of A/B Testing</a:t>
            </a:r>
          </a:p>
        </p:txBody>
      </p:sp>
      <p:sp>
        <p:nvSpPr>
          <p:cNvPr id="3" name="Content Placeholder 2">
            <a:extLst>
              <a:ext uri="{FF2B5EF4-FFF2-40B4-BE49-F238E27FC236}">
                <a16:creationId xmlns:a16="http://schemas.microsoft.com/office/drawing/2014/main" id="{242401EB-5427-A444-8307-855859181596}"/>
              </a:ext>
            </a:extLst>
          </p:cNvPr>
          <p:cNvSpPr>
            <a:spLocks noGrp="1"/>
          </p:cNvSpPr>
          <p:nvPr>
            <p:ph idx="1"/>
          </p:nvPr>
        </p:nvSpPr>
        <p:spPr/>
        <p:txBody>
          <a:bodyPr>
            <a:normAutofit/>
          </a:bodyPr>
          <a:lstStyle/>
          <a:p>
            <a:pPr fontAlgn="auto"/>
            <a:r>
              <a:rPr lang="en-US" dirty="0"/>
              <a:t>A/B testing requires the implementation of alternatives, one of which will be discarded. </a:t>
            </a:r>
          </a:p>
          <a:p>
            <a:pPr fontAlgn="auto"/>
            <a:r>
              <a:rPr lang="en-US" dirty="0"/>
              <a:t>Different classes of users, and their characteristics, need to be identified up front. </a:t>
            </a:r>
          </a:p>
          <a:p>
            <a:endParaRPr lang="en-US" dirty="0"/>
          </a:p>
        </p:txBody>
      </p:sp>
      <p:sp>
        <p:nvSpPr>
          <p:cNvPr id="4" name="Footer Placeholder 3">
            <a:extLst>
              <a:ext uri="{FF2B5EF4-FFF2-40B4-BE49-F238E27FC236}">
                <a16:creationId xmlns:a16="http://schemas.microsoft.com/office/drawing/2014/main" id="{791B1E29-3FCA-6548-BA37-37E0D1AE515D}"/>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2435349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lnSpcReduction="10000"/>
          </a:bodyPr>
          <a:lstStyle/>
          <a:p>
            <a:r>
              <a:rPr lang="en-US" i="1" dirty="0"/>
              <a:t>Deployability </a:t>
            </a:r>
            <a:r>
              <a:rPr lang="en-US" dirty="0"/>
              <a:t>is a property of a </a:t>
            </a:r>
            <a:r>
              <a:rPr lang="en-US"/>
              <a:t>software system indicating </a:t>
            </a:r>
            <a:r>
              <a:rPr lang="en-US" dirty="0"/>
              <a:t>that it may be deployed predictably. </a:t>
            </a:r>
          </a:p>
          <a:p>
            <a:r>
              <a:rPr lang="en-US" dirty="0"/>
              <a:t>Architects are concerned with the degree to which architectures are: </a:t>
            </a:r>
            <a:r>
              <a:rPr lang="en-US" i="1" dirty="0"/>
              <a:t>granular, controllable, and efficient.</a:t>
            </a:r>
          </a:p>
          <a:p>
            <a:r>
              <a:rPr lang="en-US" dirty="0"/>
              <a:t>This requires that the architect pays attention to all phases of the deployment pipeline and designs appropriate levels of automation in the pipeline.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20907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EA592-F3DC-A34E-A042-20312657B555}"/>
              </a:ext>
            </a:extLst>
          </p:cNvPr>
          <p:cNvSpPr>
            <a:spLocks noGrp="1"/>
          </p:cNvSpPr>
          <p:nvPr>
            <p:ph type="title"/>
          </p:nvPr>
        </p:nvSpPr>
        <p:spPr/>
        <p:txBody>
          <a:bodyPr/>
          <a:lstStyle/>
          <a:p>
            <a:r>
              <a:rPr lang="en-US" dirty="0"/>
              <a:t>The Deployment Pipeline</a:t>
            </a:r>
          </a:p>
        </p:txBody>
      </p:sp>
      <p:sp>
        <p:nvSpPr>
          <p:cNvPr id="3" name="Content Placeholder 2">
            <a:extLst>
              <a:ext uri="{FF2B5EF4-FFF2-40B4-BE49-F238E27FC236}">
                <a16:creationId xmlns:a16="http://schemas.microsoft.com/office/drawing/2014/main" id="{6E998A18-85C1-BF45-AC90-5D2A14CE8609}"/>
              </a:ext>
            </a:extLst>
          </p:cNvPr>
          <p:cNvSpPr>
            <a:spLocks noGrp="1"/>
          </p:cNvSpPr>
          <p:nvPr>
            <p:ph idx="1"/>
          </p:nvPr>
        </p:nvSpPr>
        <p:spPr/>
        <p:txBody>
          <a:bodyPr/>
          <a:lstStyle/>
          <a:p>
            <a:r>
              <a:rPr lang="en-US" dirty="0"/>
              <a:t>We introduce the concept of a </a:t>
            </a:r>
            <a:r>
              <a:rPr lang="en-US" i="1" dirty="0"/>
              <a:t>deployment pipeline</a:t>
            </a:r>
            <a:r>
              <a:rPr lang="en-US" dirty="0"/>
              <a:t>: the sequence of tools and activities that begin when you check your code into a version control system and end when your application has been deployed for users to send it requests. </a:t>
            </a:r>
          </a:p>
        </p:txBody>
      </p:sp>
      <p:sp>
        <p:nvSpPr>
          <p:cNvPr id="4" name="Footer Placeholder 3">
            <a:extLst>
              <a:ext uri="{FF2B5EF4-FFF2-40B4-BE49-F238E27FC236}">
                <a16:creationId xmlns:a16="http://schemas.microsoft.com/office/drawing/2014/main" id="{87ED810C-F415-B440-ABE5-8F572DD2A6F5}"/>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893054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Deployment Pipeline</a:t>
            </a:r>
          </a:p>
        </p:txBody>
      </p:sp>
      <p:sp>
        <p:nvSpPr>
          <p:cNvPr id="3" name="Content Placeholder 2"/>
          <p:cNvSpPr>
            <a:spLocks noGrp="1"/>
          </p:cNvSpPr>
          <p:nvPr>
            <p:ph idx="1"/>
          </p:nvPr>
        </p:nvSpPr>
        <p:spPr/>
        <p:txBody>
          <a:bodyPr>
            <a:normAutofit fontScale="92500" lnSpcReduction="10000"/>
          </a:bodyPr>
          <a:lstStyle/>
          <a:p>
            <a:r>
              <a:rPr lang="en-US" dirty="0"/>
              <a:t>The major environments in a deployment pipeline are as follows: </a:t>
            </a:r>
          </a:p>
          <a:p>
            <a:pPr lvl="1"/>
            <a:r>
              <a:rPr lang="en-US" dirty="0"/>
              <a:t>Code is developed in a </a:t>
            </a:r>
            <a:r>
              <a:rPr lang="en-US" i="1" dirty="0"/>
              <a:t>development environment </a:t>
            </a:r>
            <a:r>
              <a:rPr lang="en-US" dirty="0"/>
              <a:t>where it is subject to standalone unit tests. When the code is committed it triggers the integration environment. </a:t>
            </a:r>
          </a:p>
          <a:p>
            <a:pPr lvl="1"/>
            <a:r>
              <a:rPr lang="en-US" dirty="0"/>
              <a:t>An </a:t>
            </a:r>
            <a:r>
              <a:rPr lang="en-US" i="1" dirty="0"/>
              <a:t>integration environment </a:t>
            </a:r>
            <a:r>
              <a:rPr lang="en-US" dirty="0"/>
              <a:t>builds an executable version of a service. </a:t>
            </a:r>
          </a:p>
          <a:p>
            <a:pPr lvl="1"/>
            <a:r>
              <a:rPr lang="en-US" dirty="0"/>
              <a:t>A </a:t>
            </a:r>
            <a:r>
              <a:rPr lang="en-US" i="1" dirty="0"/>
              <a:t>staging environment </a:t>
            </a:r>
            <a:r>
              <a:rPr lang="en-US" dirty="0"/>
              <a:t>tests for various qualities of the total system. </a:t>
            </a:r>
          </a:p>
          <a:p>
            <a:pPr lvl="1"/>
            <a:r>
              <a:rPr lang="en-US" dirty="0"/>
              <a:t>Once in the </a:t>
            </a:r>
            <a:r>
              <a:rPr lang="en-US" i="1" dirty="0"/>
              <a:t>production environment</a:t>
            </a:r>
            <a:r>
              <a:rPr lang="en-US" dirty="0"/>
              <a:t>, the service is monitored. </a:t>
            </a:r>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388899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Deployment Pipeline</a:t>
            </a:r>
          </a:p>
        </p:txBody>
      </p:sp>
      <p:sp>
        <p:nvSpPr>
          <p:cNvPr id="3" name="Content Placeholder 2"/>
          <p:cNvSpPr>
            <a:spLocks noGrp="1"/>
          </p:cNvSpPr>
          <p:nvPr>
            <p:ph idx="1"/>
          </p:nvPr>
        </p:nvSpPr>
        <p:spPr/>
        <p:txBody>
          <a:bodyPr>
            <a:normAutofit/>
          </a:bodyPr>
          <a:lstStyle/>
          <a:p>
            <a:r>
              <a:rPr lang="en-US" dirty="0"/>
              <a:t>Three important ways to measure the quality of the pipeline are as follows: </a:t>
            </a:r>
          </a:p>
          <a:p>
            <a:pPr lvl="1"/>
            <a:r>
              <a:rPr lang="en-US" i="1" dirty="0"/>
              <a:t>Cycle time </a:t>
            </a:r>
            <a:r>
              <a:rPr lang="en-US" dirty="0"/>
              <a:t>is the pace of progress through the pipeline. </a:t>
            </a:r>
          </a:p>
          <a:p>
            <a:pPr lvl="1"/>
            <a:r>
              <a:rPr lang="en-US" i="1" dirty="0"/>
              <a:t>Traceability </a:t>
            </a:r>
            <a:r>
              <a:rPr lang="en-US" dirty="0"/>
              <a:t>is the ability to recover all of the artifacts that led to an element having a problem. </a:t>
            </a:r>
          </a:p>
          <a:p>
            <a:pPr lvl="1"/>
            <a:r>
              <a:rPr lang="en-US" i="1" dirty="0"/>
              <a:t>Repeatability </a:t>
            </a:r>
            <a:r>
              <a:rPr lang="en-US" dirty="0"/>
              <a:t>is getting the same result when you perform the same action with the same artifacts.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695852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931BE-C3BA-C045-9295-A4432A8AE19F}"/>
              </a:ext>
            </a:extLst>
          </p:cNvPr>
          <p:cNvSpPr>
            <a:spLocks noGrp="1"/>
          </p:cNvSpPr>
          <p:nvPr>
            <p:ph type="title"/>
          </p:nvPr>
        </p:nvSpPr>
        <p:spPr/>
        <p:txBody>
          <a:bodyPr/>
          <a:lstStyle/>
          <a:p>
            <a:r>
              <a:rPr lang="en-US" dirty="0"/>
              <a:t>Deployability Characteristics</a:t>
            </a:r>
          </a:p>
        </p:txBody>
      </p:sp>
      <p:sp>
        <p:nvSpPr>
          <p:cNvPr id="3" name="Content Placeholder 2">
            <a:extLst>
              <a:ext uri="{FF2B5EF4-FFF2-40B4-BE49-F238E27FC236}">
                <a16:creationId xmlns:a16="http://schemas.microsoft.com/office/drawing/2014/main" id="{3B79A2B7-266F-6348-ABC9-FE530D432BBC}"/>
              </a:ext>
            </a:extLst>
          </p:cNvPr>
          <p:cNvSpPr>
            <a:spLocks noGrp="1"/>
          </p:cNvSpPr>
          <p:nvPr>
            <p:ph idx="1"/>
          </p:nvPr>
        </p:nvSpPr>
        <p:spPr/>
        <p:txBody>
          <a:bodyPr>
            <a:normAutofit/>
          </a:bodyPr>
          <a:lstStyle/>
          <a:p>
            <a:r>
              <a:rPr lang="en-US" dirty="0"/>
              <a:t>Architects are concerned with the degree to which the architecture supports deployments that are: </a:t>
            </a:r>
          </a:p>
          <a:p>
            <a:pPr lvl="1"/>
            <a:r>
              <a:rPr lang="en-US" i="1" dirty="0"/>
              <a:t>Granular:</a:t>
            </a:r>
            <a:r>
              <a:rPr lang="en-US" dirty="0"/>
              <a:t> with options for different granularities of deployment, not all-or-nothing.</a:t>
            </a:r>
          </a:p>
          <a:p>
            <a:pPr lvl="1"/>
            <a:r>
              <a:rPr lang="en-US" i="1" dirty="0"/>
              <a:t>Controllable:</a:t>
            </a:r>
            <a:r>
              <a:rPr lang="en-US" dirty="0"/>
              <a:t> to deploy, monitor operations, and roll back unsuccessful deployments. </a:t>
            </a:r>
            <a:endParaRPr lang="en-US" sz="400" dirty="0"/>
          </a:p>
          <a:p>
            <a:pPr lvl="1"/>
            <a:r>
              <a:rPr lang="en-US" i="1" dirty="0"/>
              <a:t>Efficient: to </a:t>
            </a:r>
            <a:r>
              <a:rPr lang="en-US" dirty="0"/>
              <a:t>support rapid deployment (and, if needed, rollback). </a:t>
            </a:r>
            <a:endParaRPr lang="en-US" sz="400" dirty="0"/>
          </a:p>
          <a:p>
            <a:pPr lvl="1"/>
            <a:endParaRPr lang="en-US" dirty="0"/>
          </a:p>
          <a:p>
            <a:endParaRPr lang="en-US" dirty="0"/>
          </a:p>
        </p:txBody>
      </p:sp>
      <p:sp>
        <p:nvSpPr>
          <p:cNvPr id="4" name="Footer Placeholder 3">
            <a:extLst>
              <a:ext uri="{FF2B5EF4-FFF2-40B4-BE49-F238E27FC236}">
                <a16:creationId xmlns:a16="http://schemas.microsoft.com/office/drawing/2014/main" id="{6CF8A1C2-6B92-4A4D-8085-B9E873982217}"/>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3420045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Deployability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7" name="Picture 6">
            <a:extLst>
              <a:ext uri="{FF2B5EF4-FFF2-40B4-BE49-F238E27FC236}">
                <a16:creationId xmlns:a16="http://schemas.microsoft.com/office/drawing/2014/main" id="{85A3512A-7BCB-BF45-A245-44F434E42FB5}"/>
              </a:ext>
            </a:extLst>
          </p:cNvPr>
          <p:cNvPicPr>
            <a:picLocks noChangeAspect="1"/>
          </p:cNvPicPr>
          <p:nvPr/>
        </p:nvPicPr>
        <p:blipFill>
          <a:blip r:embed="rId2"/>
          <a:stretch>
            <a:fillRect/>
          </a:stretch>
        </p:blipFill>
        <p:spPr>
          <a:xfrm>
            <a:off x="179512" y="1335015"/>
            <a:ext cx="8712968" cy="4902297"/>
          </a:xfrm>
          <a:prstGeom prst="rect">
            <a:avLst/>
          </a:prstGeom>
        </p:spPr>
      </p:pic>
    </p:spTree>
    <p:extLst>
      <p:ext uri="{BB962C8B-B14F-4D97-AF65-F5344CB8AC3E}">
        <p14:creationId xmlns:p14="http://schemas.microsoft.com/office/powerpoint/2010/main" val="3800229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Deployability General Scenario</a:t>
            </a:r>
          </a:p>
        </p:txBody>
      </p:sp>
      <p:sp>
        <p:nvSpPr>
          <p:cNvPr id="4" name="Footer Placeholder 3"/>
          <p:cNvSpPr>
            <a:spLocks noGrp="1"/>
          </p:cNvSpPr>
          <p:nvPr>
            <p:ph type="ftr" sz="quarter" idx="11"/>
          </p:nvPr>
        </p:nvSpPr>
        <p:spPr>
          <a:xfrm>
            <a:off x="1403648" y="6376243"/>
            <a:ext cx="6336704" cy="365125"/>
          </a:xfrm>
        </p:spPr>
        <p:txBody>
          <a:bodyPr/>
          <a:lstStyle/>
          <a:p>
            <a:r>
              <a:rPr lang="en-AU"/>
              <a:t>© Len Bass, Paul Clements, Rick Kazman, distributed under Creative Commons Attribution License</a:t>
            </a:r>
            <a:endParaRPr lang="en-AU" dirty="0"/>
          </a:p>
        </p:txBody>
      </p:sp>
      <p:pic>
        <p:nvPicPr>
          <p:cNvPr id="7" name="Picture 6">
            <a:extLst>
              <a:ext uri="{FF2B5EF4-FFF2-40B4-BE49-F238E27FC236}">
                <a16:creationId xmlns:a16="http://schemas.microsoft.com/office/drawing/2014/main" id="{C308274F-E1F1-484F-8DD0-EFC6F852C6FA}"/>
              </a:ext>
            </a:extLst>
          </p:cNvPr>
          <p:cNvPicPr>
            <a:picLocks noChangeAspect="1"/>
          </p:cNvPicPr>
          <p:nvPr/>
        </p:nvPicPr>
        <p:blipFill>
          <a:blip r:embed="rId2"/>
          <a:stretch>
            <a:fillRect/>
          </a:stretch>
        </p:blipFill>
        <p:spPr>
          <a:xfrm>
            <a:off x="179512" y="1472704"/>
            <a:ext cx="8784976" cy="1884288"/>
          </a:xfrm>
          <a:prstGeom prst="rect">
            <a:avLst/>
          </a:prstGeom>
        </p:spPr>
      </p:pic>
      <p:pic>
        <p:nvPicPr>
          <p:cNvPr id="8" name="Picture 7">
            <a:extLst>
              <a:ext uri="{FF2B5EF4-FFF2-40B4-BE49-F238E27FC236}">
                <a16:creationId xmlns:a16="http://schemas.microsoft.com/office/drawing/2014/main" id="{127BA94E-BFDC-274B-8093-861CC22F8C27}"/>
              </a:ext>
            </a:extLst>
          </p:cNvPr>
          <p:cNvPicPr>
            <a:picLocks noChangeAspect="1"/>
          </p:cNvPicPr>
          <p:nvPr/>
        </p:nvPicPr>
        <p:blipFill>
          <a:blip r:embed="rId3"/>
          <a:stretch>
            <a:fillRect/>
          </a:stretch>
        </p:blipFill>
        <p:spPr>
          <a:xfrm>
            <a:off x="179512" y="3387794"/>
            <a:ext cx="8784976" cy="3353574"/>
          </a:xfrm>
          <a:prstGeom prst="rect">
            <a:avLst/>
          </a:prstGeom>
        </p:spPr>
      </p:pic>
    </p:spTree>
    <p:extLst>
      <p:ext uri="{BB962C8B-B14F-4D97-AF65-F5344CB8AC3E}">
        <p14:creationId xmlns:p14="http://schemas.microsoft.com/office/powerpoint/2010/main" val="10259054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13516</TotalTime>
  <Words>2806</Words>
  <Application>Microsoft Macintosh PowerPoint</Application>
  <PresentationFormat>On-screen Show (4:3)</PresentationFormat>
  <Paragraphs>156</Paragraphs>
  <Slides>34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34</vt:i4>
      </vt:variant>
    </vt:vector>
  </HeadingPairs>
  <TitlesOfParts>
    <vt:vector size="37" baseType="lpstr">
      <vt:lpstr>Arial</vt:lpstr>
      <vt:lpstr>Calibri</vt:lpstr>
      <vt:lpstr>Office Theme</vt:lpstr>
      <vt:lpstr>Chapter 5: Deployability</vt:lpstr>
      <vt:lpstr>Chapter Outline</vt:lpstr>
      <vt:lpstr>What is Deployability?</vt:lpstr>
      <vt:lpstr>The Deployment Pipeline</vt:lpstr>
      <vt:lpstr>The Deployment Pipeline</vt:lpstr>
      <vt:lpstr>The Deployment Pipeline</vt:lpstr>
      <vt:lpstr>Deployability Characteristics</vt:lpstr>
      <vt:lpstr>Deployability General Scenario</vt:lpstr>
      <vt:lpstr>Deployability General Scenario</vt:lpstr>
      <vt:lpstr>Sample Concrete Deployability Scenario</vt:lpstr>
      <vt:lpstr>Sample Concrete Deployability Scenario</vt:lpstr>
      <vt:lpstr>Goal of Deployability Tactics</vt:lpstr>
      <vt:lpstr>Goal of Deployability Tactics</vt:lpstr>
      <vt:lpstr>Deployability Tactics</vt:lpstr>
      <vt:lpstr>Manage Deployment Pipeline</vt:lpstr>
      <vt:lpstr>Manage Deployed System</vt:lpstr>
      <vt:lpstr>Tactics-Based Questionnaire for Deployability </vt:lpstr>
      <vt:lpstr>Microservice Pattern for Deployability </vt:lpstr>
      <vt:lpstr>Microservice Pattern Benefits</vt:lpstr>
      <vt:lpstr>Microservice Pattern Tradeoffs</vt:lpstr>
      <vt:lpstr>Patterns for Complete Replacement of Services </vt:lpstr>
      <vt:lpstr>Blue/Green Pattern</vt:lpstr>
      <vt:lpstr>Rolling Upgrade Pattern</vt:lpstr>
      <vt:lpstr>Complete Replacement of Services Patterns Benefits</vt:lpstr>
      <vt:lpstr>Complete Replacement of Services Patterns Tradeoffs</vt:lpstr>
      <vt:lpstr>Complete Replacement of Services Patterns Tradeoffs</vt:lpstr>
      <vt:lpstr>Patterns for Partial Replacement of Services </vt:lpstr>
      <vt:lpstr>Canary Testing</vt:lpstr>
      <vt:lpstr>Benefits of Canary Testing</vt:lpstr>
      <vt:lpstr>Tradeoffs of Canary Testing</vt:lpstr>
      <vt:lpstr>A/B Testing</vt:lpstr>
      <vt:lpstr>Benefits of A/B Testing</vt:lpstr>
      <vt:lpstr>Tradeoffs of A/B Testing</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Bass, Clements, Kazman</dc:creator>
  <cp:keywords/>
  <dc:description/>
  <cp:lastModifiedBy>Rick Kazman</cp:lastModifiedBy>
  <cp:revision>49</cp:revision>
  <dcterms:created xsi:type="dcterms:W3CDTF">2012-04-18T22:57:58Z</dcterms:created>
  <dcterms:modified xsi:type="dcterms:W3CDTF">2022-01-14T20:02:49Z</dcterms:modified>
  <cp:category/>
</cp:coreProperties>
</file>

<file path=docProps/thumbnail.jpeg>
</file>